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securitysite.com/esecurity/unit06" TargetMode="External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/>
          <p:nvPr>
            <p:ph type="title"/>
          </p:nvPr>
        </p:nvSpPr>
        <p:spPr>
          <a:xfrm>
            <a:off x="430212" y="787399"/>
            <a:ext cx="5327651" cy="4140201"/>
          </a:xfrm>
          <a:prstGeom prst="rect">
            <a:avLst/>
          </a:prstGeom>
        </p:spPr>
        <p:txBody>
          <a:bodyPr/>
          <a:lstStyle/>
          <a:p>
            <a:pPr algn="l" defTabSz="795527">
              <a:defRPr b="1" sz="3393">
                <a:solidFill>
                  <a:srgbClr val="C00000"/>
                </a:solidFill>
              </a:defRPr>
            </a:pPr>
            <a:r>
              <a:t>Chapter 6: Digital Certificates</a:t>
            </a:r>
            <a:br/>
            <a:r>
              <a:rPr b="0" sz="1566"/>
              <a:t> Introduction</a:t>
            </a:r>
            <a:br>
              <a:rPr b="0" sz="1566"/>
            </a:br>
            <a:r>
              <a:rPr b="0" sz="1566"/>
              <a:t>Authentication Methods</a:t>
            </a:r>
            <a:br>
              <a:rPr b="0" sz="1566"/>
            </a:br>
            <a:r>
              <a:rPr b="0" sz="1566"/>
              <a:t>PKI </a:t>
            </a:r>
            <a:br>
              <a:rPr b="0" sz="1566"/>
            </a:br>
            <a:r>
              <a:rPr b="0" sz="1566"/>
              <a:t>Digital Certificate Passing </a:t>
            </a:r>
            <a:br>
              <a:rPr b="0" sz="1566"/>
            </a:br>
            <a:br>
              <a:rPr b="0" sz="1566"/>
            </a:br>
            <a:r>
              <a:rPr sz="2349">
                <a:solidFill>
                  <a:srgbClr val="000000"/>
                </a:solidFill>
              </a:rPr>
              <a:t>Prof Bill Buchanan OBE</a:t>
            </a:r>
            <a:br>
              <a:rPr sz="2349">
                <a:solidFill>
                  <a:srgbClr val="000000"/>
                </a:solidFill>
              </a:rPr>
            </a:b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http://asecuritysite.com/esecurity/unit06</a:t>
            </a:r>
            <a:br>
              <a:rPr b="0" sz="1566"/>
            </a:br>
            <a:r>
              <a:rPr b="0" sz="1566"/>
              <a:t>http://asecuritysite.com/encryption</a:t>
            </a:r>
            <a:br>
              <a:rPr b="0" sz="1566"/>
            </a:br>
          </a:p>
        </p:txBody>
      </p:sp>
      <p:pic>
        <p:nvPicPr>
          <p:cNvPr id="122" name="Content Placeholder 1" descr="Content Placeholder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0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6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9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 txBox="1"/>
          <p:nvPr>
            <p:ph type="title"/>
          </p:nvPr>
        </p:nvSpPr>
        <p:spPr>
          <a:xfrm>
            <a:off x="239712" y="614213"/>
            <a:ext cx="5327651" cy="3686474"/>
          </a:xfrm>
          <a:prstGeom prst="rect">
            <a:avLst/>
          </a:prstGeom>
        </p:spPr>
        <p:txBody>
          <a:bodyPr/>
          <a:lstStyle/>
          <a:p>
            <a:pPr algn="l" defTabSz="850391">
              <a:defRPr b="1" sz="3627">
                <a:solidFill>
                  <a:srgbClr val="C00000"/>
                </a:solidFill>
              </a:defRPr>
            </a:pPr>
            <a:r>
              <a:t>Chapter 6: Digital Certificates</a:t>
            </a:r>
            <a:br/>
            <a:r>
              <a:rPr b="0" sz="1674"/>
              <a:t> Introduction</a:t>
            </a:r>
            <a:br>
              <a:rPr b="0" sz="1674"/>
            </a:br>
            <a:r>
              <a:rPr b="0" sz="1674"/>
              <a:t>Authentication Methods</a:t>
            </a:r>
            <a:br>
              <a:rPr b="0" sz="1674"/>
            </a:br>
            <a:r>
              <a:rPr b="0" sz="1674"/>
              <a:t>PKI </a:t>
            </a:r>
            <a:br>
              <a:rPr b="0" sz="1674"/>
            </a:br>
            <a:r>
              <a:rPr b="0" sz="1674"/>
              <a:t>Digital Certificate Passing </a:t>
            </a:r>
            <a:br>
              <a:rPr b="0" sz="1674"/>
            </a:br>
            <a:br>
              <a:rPr b="0" sz="1674"/>
            </a:br>
            <a:r>
              <a:rPr sz="2511">
                <a:solidFill>
                  <a:srgbClr val="000000"/>
                </a:solidFill>
              </a:rPr>
              <a:t>Prof Bill Buchanan OBE</a:t>
            </a:r>
            <a:br>
              <a:rPr sz="2511">
                <a:solidFill>
                  <a:srgbClr val="000000"/>
                </a:solidFill>
              </a:rPr>
            </a:br>
            <a:r>
              <a:rPr b="0" sz="1674"/>
              <a:t>http://asecuritysite.com/crypto06</a:t>
            </a:r>
            <a:br>
              <a:rPr b="0" sz="1674"/>
            </a:br>
            <a:r>
              <a:rPr b="0" sz="1674"/>
              <a:t>http://asecuritysite.com/encryption</a:t>
            </a:r>
            <a:br>
              <a:rPr b="0" sz="1674"/>
            </a:br>
          </a:p>
        </p:txBody>
      </p:sp>
      <p:pic>
        <p:nvPicPr>
          <p:cNvPr id="162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4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7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0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/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Chapter 6: Digital Certificates</a:t>
            </a:r>
            <a:br/>
            <a:r>
              <a:rPr b="0" sz="1800"/>
              <a:t> Introduction</a:t>
            </a:r>
            <a:br>
              <a:rPr b="0" sz="1800"/>
            </a:br>
            <a:r>
              <a:rPr b="0" sz="1800"/>
              <a:t>Authentication Methods</a:t>
            </a:r>
            <a:br>
              <a:rPr b="0" sz="1800"/>
            </a:br>
            <a:r>
              <a:rPr b="0" sz="1800"/>
              <a:t>PKI </a:t>
            </a:r>
            <a:br>
              <a:rPr b="0" sz="1800"/>
            </a:br>
            <a:r>
              <a:rPr b="0" sz="1800"/>
              <a:t>Digital Certificate Passing 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http://asecuritysite.com/crypto06</a:t>
            </a:r>
            <a:br>
              <a:rPr b="0" sz="1800"/>
            </a:br>
            <a:r>
              <a:rPr b="0" sz="1800"/>
              <a:t>http://asecuritysite.com/encryption</a:t>
            </a:r>
            <a:br>
              <a:rPr b="0" sz="1800"/>
            </a:br>
          </a:p>
        </p:txBody>
      </p:sp>
      <p:pic>
        <p:nvPicPr>
          <p:cNvPr id="183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6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9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2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4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7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9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636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0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6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1"/>
          <p:cNvSpPr txBox="1"/>
          <p:nvPr>
            <p:ph type="title"/>
          </p:nvPr>
        </p:nvSpPr>
        <p:spPr>
          <a:xfrm>
            <a:off x="468312" y="209897"/>
            <a:ext cx="5327651" cy="4965602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Chapter 6: Digital Certificates</a:t>
            </a:r>
            <a:br/>
            <a:r>
              <a:rPr b="0" sz="1800"/>
              <a:t>Introduction</a:t>
            </a:r>
            <a:br>
              <a:rPr b="0" sz="1800"/>
            </a:br>
            <a:r>
              <a:rPr b="0" sz="1800"/>
              <a:t>Authentication Methods</a:t>
            </a:r>
            <a:br>
              <a:rPr b="0" sz="1800"/>
            </a:br>
            <a:r>
              <a:rPr b="0" sz="1800"/>
              <a:t>PKI </a:t>
            </a:r>
            <a:br>
              <a:rPr b="0" sz="1800"/>
            </a:br>
            <a:r>
              <a:rPr b="0" sz="1800"/>
              <a:t>Digital Certificate Passing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http://asecuritysite.com/crypto06</a:t>
            </a:r>
            <a:br>
              <a:rPr b="0" sz="1800"/>
            </a:br>
            <a:r>
              <a:rPr b="0" sz="1800"/>
              <a:t>http://asecuritysite.com/encryption</a:t>
            </a:r>
            <a:br>
              <a:rPr b="0" sz="1800"/>
            </a:br>
          </a:p>
        </p:txBody>
      </p:sp>
      <p:pic>
        <p:nvPicPr>
          <p:cNvPr id="219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59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30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2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39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2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6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32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23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25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6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9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2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1"/>
            <a:ext cx="9108504" cy="5750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/>
          <p:nvPr>
            <p:ph type="title"/>
          </p:nvPr>
        </p:nvSpPr>
        <p:spPr>
          <a:xfrm>
            <a:off x="468312" y="324246"/>
            <a:ext cx="5327651" cy="4825902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Chapter 6: Digital Certificates</a:t>
            </a:r>
            <a:br/>
            <a:r>
              <a:rPr b="0" sz="1800"/>
              <a:t> Introduction</a:t>
            </a:r>
            <a:br>
              <a:rPr b="0" sz="1800"/>
            </a:br>
            <a:r>
              <a:rPr b="0" sz="1800"/>
              <a:t>Authentication Methods</a:t>
            </a:r>
            <a:br>
              <a:rPr b="0" sz="1800"/>
            </a:br>
            <a:r>
              <a:rPr b="0" sz="1800"/>
              <a:t>PKI </a:t>
            </a:r>
            <a:br>
              <a:rPr b="0" sz="1800"/>
            </a:br>
            <a:r>
              <a:rPr b="0" sz="1800"/>
              <a:t>Digital Certificate Passing 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http://asecuritysite.com/crypto06</a:t>
            </a:r>
            <a:br>
              <a:rPr b="0" sz="1800"/>
            </a:br>
            <a:r>
              <a:rPr b="0" sz="1800"/>
              <a:t>http://asecuritysite.com/encryption</a:t>
            </a:r>
            <a:br>
              <a:rPr b="0" sz="1800"/>
            </a:br>
          </a:p>
        </p:txBody>
      </p:sp>
      <p:pic>
        <p:nvPicPr>
          <p:cNvPr id="281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4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441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/>
          <p:nvPr>
            <p:ph type="title"/>
          </p:nvPr>
        </p:nvSpPr>
        <p:spPr>
          <a:xfrm>
            <a:off x="468312" y="2425700"/>
            <a:ext cx="5327651" cy="952500"/>
          </a:xfrm>
          <a:prstGeom prst="rect">
            <a:avLst/>
          </a:prstGeom>
        </p:spPr>
        <p:txBody>
          <a:bodyPr/>
          <a:lstStyle/>
          <a:p>
            <a:pPr algn="l" defTabSz="365760">
              <a:defRPr b="1" sz="1560">
                <a:solidFill>
                  <a:srgbClr val="C00000"/>
                </a:solidFill>
              </a:defRPr>
            </a:pPr>
            <a:r>
              <a:t>Chapter 6: Digital Certificates</a:t>
            </a:r>
            <a:br/>
            <a:r>
              <a:rPr b="0" sz="720"/>
              <a:t>Introduction</a:t>
            </a:r>
            <a:br>
              <a:rPr b="0" sz="720"/>
            </a:br>
            <a:r>
              <a:rPr b="0" sz="720"/>
              <a:t>Authentication Methods</a:t>
            </a:r>
            <a:br>
              <a:rPr b="0" sz="720"/>
            </a:br>
            <a:br>
              <a:rPr b="0" sz="720"/>
            </a:br>
            <a:r>
              <a:rPr sz="1080">
                <a:solidFill>
                  <a:srgbClr val="000000"/>
                </a:solidFill>
              </a:rPr>
              <a:t>Prof Bill Buchanan OBE</a:t>
            </a:r>
            <a:br>
              <a:rPr sz="1080">
                <a:solidFill>
                  <a:srgbClr val="000000"/>
                </a:solidFill>
              </a:rPr>
            </a:br>
            <a:r>
              <a:rPr b="0" sz="720"/>
              <a:t>http://asecuritysite.com/crypto06</a:t>
            </a:r>
            <a:br>
              <a:rPr b="0" sz="720"/>
            </a:br>
            <a:r>
              <a:rPr b="0" sz="720"/>
              <a:t>http://asecuritysite.com/encryption</a:t>
            </a:r>
            <a:br>
              <a:rPr b="0" sz="720"/>
            </a:br>
          </a:p>
        </p:txBody>
      </p:sp>
      <p:pic>
        <p:nvPicPr>
          <p:cNvPr id="144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7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